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1"/>
    <p:sldMasterId id="2147483766" r:id="rId2"/>
  </p:sldMasterIdLst>
  <p:notesMasterIdLst>
    <p:notesMasterId r:id="rId70"/>
  </p:notesMasterIdLst>
  <p:handoutMasterIdLst>
    <p:handoutMasterId r:id="rId71"/>
  </p:handoutMasterIdLst>
  <p:sldIdLst>
    <p:sldId id="319" r:id="rId3"/>
    <p:sldId id="257" r:id="rId4"/>
    <p:sldId id="476" r:id="rId5"/>
    <p:sldId id="679" r:id="rId6"/>
    <p:sldId id="682" r:id="rId7"/>
    <p:sldId id="586" r:id="rId8"/>
    <p:sldId id="684" r:id="rId9"/>
    <p:sldId id="685" r:id="rId10"/>
    <p:sldId id="646" r:id="rId11"/>
    <p:sldId id="689" r:id="rId12"/>
    <p:sldId id="690" r:id="rId13"/>
    <p:sldId id="647" r:id="rId14"/>
    <p:sldId id="692" r:id="rId15"/>
    <p:sldId id="693" r:id="rId16"/>
    <p:sldId id="719" r:id="rId17"/>
    <p:sldId id="587" r:id="rId18"/>
    <p:sldId id="694" r:id="rId19"/>
    <p:sldId id="695" r:id="rId20"/>
    <p:sldId id="648" r:id="rId21"/>
    <p:sldId id="696" r:id="rId22"/>
    <p:sldId id="649" r:id="rId23"/>
    <p:sldId id="697" r:id="rId24"/>
    <p:sldId id="393" r:id="rId25"/>
    <p:sldId id="698" r:id="rId26"/>
    <p:sldId id="588" r:id="rId27"/>
    <p:sldId id="699" r:id="rId28"/>
    <p:sldId id="590" r:id="rId29"/>
    <p:sldId id="701" r:id="rId30"/>
    <p:sldId id="395" r:id="rId31"/>
    <p:sldId id="702" r:id="rId32"/>
    <p:sldId id="703" r:id="rId33"/>
    <p:sldId id="704" r:id="rId34"/>
    <p:sldId id="591" r:id="rId35"/>
    <p:sldId id="705" r:id="rId36"/>
    <p:sldId id="721" r:id="rId37"/>
    <p:sldId id="603" r:id="rId38"/>
    <p:sldId id="707" r:id="rId39"/>
    <p:sldId id="706" r:id="rId40"/>
    <p:sldId id="492" r:id="rId41"/>
    <p:sldId id="592" r:id="rId42"/>
    <p:sldId id="650" r:id="rId43"/>
    <p:sldId id="708" r:id="rId44"/>
    <p:sldId id="651" r:id="rId45"/>
    <p:sldId id="709" r:id="rId46"/>
    <p:sldId id="710" r:id="rId47"/>
    <p:sldId id="711" r:id="rId48"/>
    <p:sldId id="493" r:id="rId49"/>
    <p:sldId id="653" r:id="rId50"/>
    <p:sldId id="713" r:id="rId51"/>
    <p:sldId id="397" r:id="rId52"/>
    <p:sldId id="495" r:id="rId53"/>
    <p:sldId id="475" r:id="rId54"/>
    <p:sldId id="714" r:id="rId55"/>
    <p:sldId id="406" r:id="rId56"/>
    <p:sldId id="605" r:id="rId57"/>
    <p:sldId id="407" r:id="rId58"/>
    <p:sldId id="657" r:id="rId59"/>
    <p:sldId id="716" r:id="rId60"/>
    <p:sldId id="720" r:id="rId61"/>
    <p:sldId id="498" r:id="rId62"/>
    <p:sldId id="599" r:id="rId63"/>
    <p:sldId id="421" r:id="rId64"/>
    <p:sldId id="661" r:id="rId65"/>
    <p:sldId id="662" r:id="rId66"/>
    <p:sldId id="717" r:id="rId67"/>
    <p:sldId id="580" r:id="rId68"/>
    <p:sldId id="472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45C86-AD96-4E52-A6D7-D8CB78B1F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9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526817-59CD-4C8C-860B-BEE997730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83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1C1BE5-51CD-44A2-8765-259BF5A77BFD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74327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A090EE-EC9B-471B-9F1F-EF7711DBB22E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6717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4F8D7D-206F-481C-A583-E995833614E5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0889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0AE4F6-F404-431C-A119-C238D1A71560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856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9609E0-D71B-4DB2-BAEE-EE8BE46B0113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5284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2355-B6DB-459D-AAD2-87935C09C947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3753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BE7068-CBC8-468D-A38A-677C76CD1CC5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100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F53DBF-755B-4462-AA0F-3968207B4C7C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674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CE04EC-F52E-4028-A005-F7F57B91E80E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9623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3148C3-878D-4B4D-AE31-E0602346FE76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51958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FC98E8-ABBB-42B6-A921-E8A39019A104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90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124BB2-A6DC-4DDC-A123-AF8DE97CF12B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18979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5BD657-DA8A-4A4C-956A-18036A5FC272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62362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915795-13A4-4ABB-8839-F730E7342D29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73202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35E62D-A94B-4377-8E63-30C6D0A43A19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3497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C1993-4B03-4976-AA91-52C3E95FE518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212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0A7F96-D25F-44A7-888C-10C4423ED6DA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87060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A754B3-8FEA-4531-90FF-9F22000AFF52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09162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7F587-74F6-46D9-9367-DDF37A70AA0D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90074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0F4B81-5009-457E-ABBA-B5AC70BA3D65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28472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9301CA-F9E5-43CB-BE94-E8C09EECCFF4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26240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8692E-C5D7-4F13-B969-03E7B63CEE14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0351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6641FA-7960-4710-B56D-E260F0F4CAD8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92324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9F3076-36B9-45F0-88E9-A05111934D88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45020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FFF75D-4A69-4F11-8A98-B8DDB84FD36C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97512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150E3-9930-4705-B40E-2508EA221652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87356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5E7BC7-0381-4D2B-B71B-761125FB5B7D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42006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DAA0A5-E824-421D-8C12-6D8785F04BB7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63716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9F3076-36B9-45F0-88E9-A05111934D88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57814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5F073C-F971-4964-84D6-1D04C86FAD82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89795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53F514-77F4-439F-A505-AB446286E163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02796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285D29-00EC-4F32-9C73-F9A3072E1DB2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46517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33CF79-7B65-4532-AAD7-51C20E77D3C5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490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D59B86-F1E4-4F03-9C66-EF01EA3D6393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733146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43394D-B424-4375-9AB1-12D0ED52C0E0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98358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4EC2B-0E28-45BD-BA9F-8BE15D243785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67240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F605-6078-47C5-9B6E-B3F26EBA5BE8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27759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B20432-EEFC-4BFC-B32A-785555D04A14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72061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3C19D7-435F-4961-BC09-39D8572875CA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337654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FE7857-670A-441D-8880-38ACEE2B53FD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65232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AA1B5C-23EA-49DC-A93D-F3085FADEBF6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19912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07AE91-720E-40D1-8C65-47A4519262BB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91495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50A31D-E85A-49E4-ABBE-024EB88C6928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405583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66355-57F9-4D91-BFC4-FC1C8AC76ED9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0005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296D6F-E921-4F2F-87DA-E4C8A89B8118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746404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E81989-2B89-4E66-8191-2FAE1FF4E3B6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8910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E5C0C-CD29-405E-9216-CCDDD934A961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63743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0CF58B-AD07-456E-886F-D7F268EBF3B9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6967531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3C2D03-004E-49AF-B01B-13E7044BE49E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002578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EBB9FA-ACCD-47A1-987D-75FC776495E5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8714632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01313F-3D62-4230-B15B-5C9FDA63BC4A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7592435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C8DFB8-F900-4795-A3FF-AD62E6B19FA5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0221500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99EFD-3E9D-4B2D-80CD-154D57A2ADC7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9913873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59C081-1DCF-4CC8-A768-424B6269590F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512040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9B699E-020E-4FD6-BC43-4E17704B29FC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18786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01266-8376-4E00-9065-B5579C52F4B8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739120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0AA3A2-C5AC-446A-B750-1A37C52970A6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456052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30EB11-9B59-4476-BDB3-A4C7021BED97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6262843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DEBA98-FAC2-44CA-8A4E-2CB3C46B6519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6671049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384E72-E6BB-42E2-998B-D6D44285748B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17827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1C4361-7309-46F8-BF51-7BA9DEBABD81}" type="slidenum">
              <a:rPr lang="en-US" sz="1200" smtClean="0">
                <a:solidFill>
                  <a:schemeClr val="tx1"/>
                </a:solidFill>
              </a:rPr>
              <a:pPr eaLnBrk="1" hangingPunct="1"/>
              <a:t>64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501366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757DC-0FB9-434F-A089-9CE7444F9CC6}" type="slidenum">
              <a:rPr lang="en-US" sz="1200" smtClean="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3390851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BEF408-23F7-4482-A8B6-F2B1C3FEAFA4}" type="slidenum">
              <a:rPr lang="en-US" sz="1200" smtClean="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8188903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F5233D-49EA-424C-B48F-399D0589D797}" type="slidenum">
              <a:rPr lang="en-US" sz="1200" smtClean="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0060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DD93D7-9277-4452-9988-9975DBD83ABD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359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09729E-9A7F-4F0E-94F5-0C7FE82AA127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155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EBBCB9-9600-4D5A-BDFE-B0726E457689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1427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3092-4C97-4D44-A8BD-751EBA196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5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DFDF-852F-4BF4-958E-2B3AE715B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1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94B9-1081-46CF-A573-F88ACE352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6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A74D-3BB0-49E8-BB7E-4AC378196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9B41B-48E3-4FEE-890B-CBD4621E53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7441-43EB-421D-8D3A-466E607E79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26155-2A0B-477E-99E4-2F9C17DC2E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CFF77-BEF5-4B0D-9E6D-1BA248F00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7942-4589-490C-8D92-CE6265B53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55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F06D3-4C1D-43AA-854C-88041736A5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FB241-747C-4565-BA75-847AD26C16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December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336C3-7C81-4E2C-8369-47715BA01D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F3A9-27DD-4295-838F-D793E84C6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8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54F5-68FE-4056-9284-5CA3CDA82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C554-009D-4BD0-9554-0A361320B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9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4814-36BF-4037-A821-724FE5831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89EA-8245-4617-9E40-49FF4610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B05C-291C-434D-867F-CD7F02F3A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9F22-753A-4EE3-9A30-2369D50EF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5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4108C53-42A9-4630-ABE8-5CAFE7DED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December 31,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0EDEC0-1F1E-41D9-822C-785A83CF11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dirty="0" smtClean="0"/>
              <a:t>MCSE Guide to Microsoft Windows 7</a:t>
            </a:r>
            <a:endParaRPr lang="en-US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3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Using the System Utilities</a:t>
            </a:r>
          </a:p>
        </p:txBody>
      </p:sp>
      <p:pic>
        <p:nvPicPr>
          <p:cNvPr id="4100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and Internet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720D24-9916-41EA-9B41-48022C4629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720094" cy="5327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and </a:t>
            </a:r>
            <a:r>
              <a:rPr lang="en-US" dirty="0" smtClean="0"/>
              <a:t>Sharing Center Screen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D55208-B8DB-4D8C-AC68-D989E9E9E0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1447800"/>
            <a:ext cx="7102486" cy="50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and Sound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a wide range of hardware settings</a:t>
            </a:r>
          </a:p>
          <a:p>
            <a:pPr lvl="1"/>
            <a:r>
              <a:rPr lang="en-US" dirty="0" smtClean="0"/>
              <a:t>For most device types, this category does not allow you to configure device drivers</a:t>
            </a:r>
          </a:p>
          <a:p>
            <a:r>
              <a:rPr lang="en-US" dirty="0" smtClean="0"/>
              <a:t>Applets include:</a:t>
            </a:r>
          </a:p>
          <a:p>
            <a:pPr lvl="1"/>
            <a:r>
              <a:rPr lang="en-US" dirty="0" smtClean="0"/>
              <a:t>Devices and Printers</a:t>
            </a:r>
          </a:p>
          <a:p>
            <a:pPr lvl="1"/>
            <a:r>
              <a:rPr lang="en-US" dirty="0" smtClean="0"/>
              <a:t>AutoPlay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Power Options</a:t>
            </a:r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Windows Mobility </a:t>
            </a:r>
            <a:r>
              <a:rPr lang="en-US" dirty="0" smtClean="0"/>
              <a:t>Center</a:t>
            </a:r>
          </a:p>
          <a:p>
            <a:pPr lvl="1"/>
            <a:r>
              <a:rPr lang="en-US" dirty="0"/>
              <a:t>Biometric Devices</a:t>
            </a:r>
          </a:p>
          <a:p>
            <a:pPr lvl="1"/>
            <a:r>
              <a:rPr lang="en-US" dirty="0"/>
              <a:t>Tablet PC Settings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848BB-AD23-4F5E-9A1D-4B62424926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Sound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5F46FBE-B3DF-4833-BDFC-CFE2479426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0894"/>
            <a:ext cx="7756071" cy="484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AutoPlay Screen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696F2E8-FA0C-402D-9E9A-60A5B1D38B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102486" cy="50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Center Screen 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E078547-4460-4C3E-9DB1-85ED58CFDB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5960"/>
            <a:ext cx="73152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Applets to install, manage, and uninstall applications</a:t>
            </a:r>
          </a:p>
          <a:p>
            <a:r>
              <a:rPr lang="en-US" smtClean="0"/>
              <a:t>Applets include:</a:t>
            </a:r>
          </a:p>
          <a:p>
            <a:pPr lvl="1"/>
            <a:r>
              <a:rPr lang="en-US" smtClean="0"/>
              <a:t>Programs and Features</a:t>
            </a:r>
          </a:p>
          <a:p>
            <a:pPr lvl="1"/>
            <a:r>
              <a:rPr lang="en-US" smtClean="0"/>
              <a:t>Default Programs</a:t>
            </a:r>
          </a:p>
          <a:p>
            <a:pPr lvl="1"/>
            <a:r>
              <a:rPr lang="en-US" smtClean="0"/>
              <a:t>Desktop Gadgets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15A7-0D68-4954-BC29-2EDFA21311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Main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8014B7D-3E14-4031-97E3-60917B952A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29220" cy="502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</a:t>
            </a:r>
            <a:r>
              <a:rPr lang="en-US" dirty="0" smtClean="0"/>
              <a:t>and Features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D71D8EC-72B2-4029-92F5-3CCD2DB6B3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600200"/>
            <a:ext cx="7135586" cy="4458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Accounts and Family Safety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user accounts and parental controls</a:t>
            </a:r>
          </a:p>
          <a:p>
            <a:r>
              <a:rPr lang="en-US" dirty="0" smtClean="0"/>
              <a:t>Applets include: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Accounts (covered in chapter </a:t>
            </a:r>
            <a:r>
              <a:rPr lang="en-US" dirty="0" smtClean="0"/>
              <a:t>6)</a:t>
            </a:r>
          </a:p>
          <a:p>
            <a:pPr lvl="1"/>
            <a:r>
              <a:rPr lang="en-US" dirty="0" smtClean="0"/>
              <a:t>Parental </a:t>
            </a:r>
            <a:r>
              <a:rPr lang="en-US" dirty="0"/>
              <a:t>Controls (covered in chapter 6)</a:t>
            </a:r>
            <a:endParaRPr lang="en-US" dirty="0" smtClean="0"/>
          </a:p>
          <a:p>
            <a:pPr lvl="1"/>
            <a:r>
              <a:rPr lang="en-US" dirty="0" smtClean="0"/>
              <a:t>Windows CardSpace</a:t>
            </a:r>
          </a:p>
          <a:p>
            <a:pPr lvl="1"/>
            <a:r>
              <a:rPr lang="en-US" dirty="0" smtClean="0"/>
              <a:t>Credential Manager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F6AE-DE87-4DDD-92D0-40F64910AC2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use the Control Panel applets</a:t>
            </a:r>
          </a:p>
          <a:p>
            <a:r>
              <a:rPr lang="en-US" dirty="0" smtClean="0"/>
              <a:t>Understand the Administrative Tools</a:t>
            </a:r>
          </a:p>
          <a:p>
            <a:r>
              <a:rPr lang="en-US" dirty="0" smtClean="0"/>
              <a:t>Manage hardware components</a:t>
            </a:r>
          </a:p>
          <a:p>
            <a:r>
              <a:rPr lang="en-US" dirty="0" smtClean="0"/>
              <a:t>Understand and configure power management</a:t>
            </a:r>
          </a:p>
          <a:p>
            <a:r>
              <a:rPr lang="en-US" dirty="0" smtClean="0"/>
              <a:t>Configure the display</a:t>
            </a:r>
          </a:p>
          <a:p>
            <a:r>
              <a:rPr lang="en-US" dirty="0" smtClean="0"/>
              <a:t>Use Task Scheduler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2C92-63C7-4560-AA32-B5FF98BFA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Accounts and Family Safety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0E6A69B-3AB2-4DBE-A57A-A2B5353562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95718"/>
            <a:ext cx="7102486" cy="50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Appearance and Personalization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Modify the user interface for Windows 7</a:t>
            </a:r>
          </a:p>
          <a:p>
            <a:r>
              <a:rPr lang="en-US" smtClean="0"/>
              <a:t>Applets include:</a:t>
            </a:r>
          </a:p>
          <a:p>
            <a:pPr lvl="1"/>
            <a:r>
              <a:rPr lang="en-US" smtClean="0"/>
              <a:t>Personalization</a:t>
            </a:r>
          </a:p>
          <a:p>
            <a:pPr lvl="1"/>
            <a:r>
              <a:rPr lang="en-US" smtClean="0"/>
              <a:t>Display</a:t>
            </a:r>
          </a:p>
          <a:p>
            <a:pPr lvl="1"/>
            <a:r>
              <a:rPr lang="en-US" smtClean="0"/>
              <a:t>Desktop Gadgets</a:t>
            </a:r>
          </a:p>
          <a:p>
            <a:pPr lvl="1"/>
            <a:r>
              <a:rPr lang="en-US" smtClean="0"/>
              <a:t>Taskbar and Start Menu</a:t>
            </a:r>
          </a:p>
          <a:p>
            <a:pPr lvl="1"/>
            <a:r>
              <a:rPr lang="en-US" smtClean="0"/>
              <a:t>Ease of Access Center</a:t>
            </a:r>
          </a:p>
          <a:p>
            <a:pPr lvl="1"/>
            <a:r>
              <a:rPr lang="en-US" smtClean="0"/>
              <a:t>Folder Options</a:t>
            </a:r>
          </a:p>
          <a:p>
            <a:pPr lvl="1"/>
            <a:r>
              <a:rPr lang="en-US" smtClean="0"/>
              <a:t>Fonts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D4FA4-8CAD-483E-B3F6-389A58593C8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Appearance and Personalization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95C06CD-5F6A-4706-A0BC-C16F9FF9030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102486" cy="50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Clock, Language, and Region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Applets for configuring time, regional format, and language settings</a:t>
            </a:r>
          </a:p>
          <a:p>
            <a:r>
              <a:rPr lang="en-US" smtClean="0"/>
              <a:t>Applets include:</a:t>
            </a:r>
          </a:p>
          <a:p>
            <a:pPr lvl="1"/>
            <a:r>
              <a:rPr lang="en-US" smtClean="0"/>
              <a:t>Date and Time</a:t>
            </a:r>
          </a:p>
          <a:p>
            <a:pPr lvl="1"/>
            <a:r>
              <a:rPr lang="en-US" smtClean="0"/>
              <a:t>Regional and Language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A5435-60A4-4024-9979-8C16E468C2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Clock, Language, and Region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11F7A47-4504-4053-957B-9E8C26EDE6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102486" cy="50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Ease of Access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Makes Windows 7 easier to use</a:t>
            </a:r>
          </a:p>
          <a:p>
            <a:r>
              <a:rPr lang="en-US" smtClean="0"/>
              <a:t>Applets include:</a:t>
            </a:r>
          </a:p>
          <a:p>
            <a:pPr lvl="1"/>
            <a:r>
              <a:rPr lang="en-US" smtClean="0"/>
              <a:t>Ease of Access Center</a:t>
            </a:r>
          </a:p>
          <a:p>
            <a:pPr lvl="1"/>
            <a:r>
              <a:rPr lang="en-US" smtClean="0"/>
              <a:t>Speech Recognition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96E14-184C-4F90-BEDB-2FF750A5E4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Access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25147AB-87F2-4A98-8F2E-E9514E0CDC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102486" cy="484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Tools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Utilities include:</a:t>
            </a:r>
          </a:p>
          <a:p>
            <a:pPr lvl="1"/>
            <a:r>
              <a:rPr lang="en-US" dirty="0" smtClean="0"/>
              <a:t>Component Services</a:t>
            </a:r>
          </a:p>
          <a:p>
            <a:pPr lvl="1"/>
            <a:r>
              <a:rPr lang="en-US" dirty="0" smtClean="0"/>
              <a:t>Computer Management</a:t>
            </a:r>
          </a:p>
          <a:p>
            <a:pPr lvl="1"/>
            <a:r>
              <a:rPr lang="en-US" dirty="0" smtClean="0"/>
              <a:t>Data Sources (ODBC)</a:t>
            </a:r>
          </a:p>
          <a:p>
            <a:pPr lvl="1"/>
            <a:r>
              <a:rPr lang="en-US" dirty="0" smtClean="0"/>
              <a:t>Event </a:t>
            </a:r>
            <a:r>
              <a:rPr lang="en-US" dirty="0"/>
              <a:t>Viewer (covered in chapter </a:t>
            </a:r>
            <a:r>
              <a:rPr lang="en-US" dirty="0" smtClean="0"/>
              <a:t>12)</a:t>
            </a:r>
          </a:p>
          <a:p>
            <a:pPr lvl="1"/>
            <a:r>
              <a:rPr lang="en-US" dirty="0" err="1" smtClean="0"/>
              <a:t>iSCSI</a:t>
            </a:r>
            <a:r>
              <a:rPr lang="en-US" dirty="0" smtClean="0"/>
              <a:t> Initiator</a:t>
            </a:r>
          </a:p>
          <a:p>
            <a:pPr lvl="1"/>
            <a:r>
              <a:rPr lang="en-US" dirty="0" smtClean="0"/>
              <a:t>Local Security </a:t>
            </a:r>
            <a:r>
              <a:rPr lang="en-US" dirty="0"/>
              <a:t>Policy (covered in chapter </a:t>
            </a:r>
            <a:r>
              <a:rPr lang="en-US" dirty="0" smtClean="0"/>
              <a:t>7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Performance Monitor (covered in chapter 10)</a:t>
            </a:r>
          </a:p>
          <a:p>
            <a:pPr lvl="1"/>
            <a:r>
              <a:rPr lang="en-US" dirty="0"/>
              <a:t>Print Management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System Configuration</a:t>
            </a:r>
          </a:p>
          <a:p>
            <a:pPr lvl="1"/>
            <a:r>
              <a:rPr lang="en-US" dirty="0"/>
              <a:t>Task Scheduler</a:t>
            </a:r>
          </a:p>
          <a:p>
            <a:pPr lvl="1"/>
            <a:r>
              <a:rPr lang="en-US" dirty="0"/>
              <a:t>Windows Firewall with Advanced Security</a:t>
            </a:r>
          </a:p>
          <a:p>
            <a:pPr lvl="1"/>
            <a:r>
              <a:rPr lang="en-US" dirty="0"/>
              <a:t>Windows Memory Diagnostic</a:t>
            </a:r>
          </a:p>
          <a:p>
            <a:pPr lvl="1"/>
            <a:r>
              <a:rPr lang="en-US" dirty="0"/>
              <a:t>Windows </a:t>
            </a:r>
            <a:r>
              <a:rPr lang="en-US" dirty="0" err="1"/>
              <a:t>Powershell</a:t>
            </a:r>
            <a:r>
              <a:rPr lang="en-US" dirty="0"/>
              <a:t> Modules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8C25E-8096-4959-AE32-E9BA4F6841B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Tools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37A1373-98B0-4B89-9928-0187C0BD5B4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16074"/>
            <a:ext cx="7962832" cy="448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Management Console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interface shell that provides a structured environment to build management utilities</a:t>
            </a:r>
          </a:p>
          <a:p>
            <a:r>
              <a:rPr lang="en-US" dirty="0" smtClean="0"/>
              <a:t>Network administrators use MMC consoles with snap-ins to perform management tasks.</a:t>
            </a:r>
          </a:p>
          <a:p>
            <a:r>
              <a:rPr lang="en-US" dirty="0" smtClean="0"/>
              <a:t>Accessed by typing mmc in search and hitting enter key.</a:t>
            </a:r>
          </a:p>
          <a:p>
            <a:r>
              <a:rPr lang="en-US" dirty="0" smtClean="0"/>
              <a:t>Console is like a document window</a:t>
            </a:r>
          </a:p>
          <a:p>
            <a:pPr lvl="1"/>
            <a:r>
              <a:rPr lang="en-US" dirty="0" smtClean="0"/>
              <a:t>Each console can host one or more snap-ins</a:t>
            </a:r>
          </a:p>
          <a:p>
            <a:r>
              <a:rPr lang="en-US" dirty="0" smtClean="0"/>
              <a:t>Snap-in</a:t>
            </a:r>
          </a:p>
          <a:p>
            <a:pPr lvl="1"/>
            <a:r>
              <a:rPr lang="en-US" dirty="0" smtClean="0"/>
              <a:t>Component that adds control mechanisms to the MMC console for a specific service or object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8139E-DFD7-46B6-8DCB-3807864D6BA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Panel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</a:p>
          <a:p>
            <a:pPr lvl="1"/>
            <a:r>
              <a:rPr lang="en-US" dirty="0" smtClean="0"/>
              <a:t>Central location for management utilities</a:t>
            </a:r>
          </a:p>
          <a:p>
            <a:r>
              <a:rPr lang="en-US" dirty="0" smtClean="0"/>
              <a:t>Applet</a:t>
            </a:r>
          </a:p>
          <a:p>
            <a:pPr lvl="1"/>
            <a:r>
              <a:rPr lang="en-US" dirty="0" smtClean="0"/>
              <a:t>Small application or utility that is used to perform management tasks in Windows 7</a:t>
            </a:r>
          </a:p>
          <a:p>
            <a:r>
              <a:rPr lang="en-US" dirty="0" smtClean="0"/>
              <a:t>By default, Control Panel uses Category view</a:t>
            </a:r>
          </a:p>
          <a:p>
            <a:pPr lvl="1"/>
            <a:r>
              <a:rPr lang="en-US" dirty="0" smtClean="0"/>
              <a:t>Offers an intuitive way for less experienced computer users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51EDD-0367-4AFB-A810-8A9EDC47E4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Microsoft Management Console (cont'd.)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A812F57-8A57-486D-9940-E654545E9D2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5930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Microsoft Management Console (cont'd.)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create a customized MMC console</a:t>
            </a:r>
          </a:p>
          <a:p>
            <a:pPr lvl="1"/>
            <a:r>
              <a:rPr lang="en-US" smtClean="0"/>
              <a:t>By adding the snap-ins you want to a single console</a:t>
            </a:r>
          </a:p>
          <a:p>
            <a:pPr lvl="1"/>
            <a:r>
              <a:rPr lang="en-US" smtClean="0"/>
              <a:t>And then saving the console as an .msc file</a:t>
            </a:r>
          </a:p>
          <a:p>
            <a:r>
              <a:rPr lang="en-US" smtClean="0"/>
              <a:t>Can share .msc files between users and computers</a:t>
            </a:r>
          </a:p>
          <a:p>
            <a:pPr lvl="1"/>
            <a:r>
              <a:rPr lang="en-US" smtClean="0"/>
              <a:t>You may restrict the ability of others to modify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30EF-12E3-4548-8697-AA14CA5CAAD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Microsoft Management Console (cont'd.)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EF687A6-5AE8-4958-9B21-0DD58884190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000250"/>
            <a:ext cx="79629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329" y="134423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125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CMC console</a:t>
            </a:r>
          </a:p>
          <a:p>
            <a:r>
              <a:rPr lang="en-US" dirty="0"/>
              <a:t>CMC Computer Management console accessed by right click on start button, right clicking on computer and choosing Manage from the list. </a:t>
            </a:r>
          </a:p>
          <a:p>
            <a:pPr lvl="1"/>
            <a:r>
              <a:rPr lang="en-US" dirty="0" smtClean="0"/>
              <a:t>Serves as a common troubleshooting and administrative interface for several snap-ins</a:t>
            </a:r>
          </a:p>
          <a:p>
            <a:pPr lvl="1"/>
            <a:r>
              <a:rPr lang="en-US" dirty="0" smtClean="0"/>
              <a:t>Divided into three sections</a:t>
            </a:r>
          </a:p>
          <a:p>
            <a:pPr lvl="2"/>
            <a:r>
              <a:rPr lang="en-US" dirty="0" smtClean="0"/>
              <a:t>System Tools, Storage, and Services and Applications</a:t>
            </a:r>
          </a:p>
          <a:p>
            <a:r>
              <a:rPr lang="en-US" dirty="0" smtClean="0"/>
              <a:t>System Tool section contains:</a:t>
            </a:r>
          </a:p>
          <a:p>
            <a:pPr lvl="1"/>
            <a:r>
              <a:rPr lang="en-US" dirty="0" smtClean="0"/>
              <a:t>Task Scheduler</a:t>
            </a:r>
          </a:p>
          <a:p>
            <a:pPr lvl="1"/>
            <a:r>
              <a:rPr lang="en-US" dirty="0" smtClean="0"/>
              <a:t>Event Viewer</a:t>
            </a:r>
          </a:p>
          <a:p>
            <a:pPr lvl="1"/>
            <a:r>
              <a:rPr lang="en-US" dirty="0" smtClean="0"/>
              <a:t>Shared Folders</a:t>
            </a:r>
          </a:p>
          <a:p>
            <a:pPr lvl="1"/>
            <a:r>
              <a:rPr lang="en-US" dirty="0" smtClean="0"/>
              <a:t>Local Users and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15A88-AC71-4C1E-996F-B6CAD3830A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Management (cont'd.)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Tool section contains (cont'd.):</a:t>
            </a:r>
          </a:p>
          <a:p>
            <a:pPr lvl="1"/>
            <a:r>
              <a:rPr lang="en-US" smtClean="0"/>
              <a:t>Performance</a:t>
            </a:r>
          </a:p>
          <a:p>
            <a:pPr lvl="1"/>
            <a:r>
              <a:rPr lang="en-US" smtClean="0"/>
              <a:t>Device Manager</a:t>
            </a:r>
          </a:p>
          <a:p>
            <a:r>
              <a:rPr lang="en-US" smtClean="0"/>
              <a:t>Storage section contains:</a:t>
            </a:r>
          </a:p>
          <a:p>
            <a:pPr lvl="1"/>
            <a:r>
              <a:rPr lang="en-US" smtClean="0"/>
              <a:t>Disk Management</a:t>
            </a:r>
          </a:p>
          <a:p>
            <a:r>
              <a:rPr lang="en-US" smtClean="0"/>
              <a:t>Services and Applications section contains:</a:t>
            </a:r>
          </a:p>
          <a:p>
            <a:pPr lvl="1"/>
            <a:r>
              <a:rPr lang="en-US" smtClean="0"/>
              <a:t>Services</a:t>
            </a:r>
          </a:p>
          <a:p>
            <a:pPr lvl="1"/>
            <a:r>
              <a:rPr lang="en-US" smtClean="0"/>
              <a:t>WMI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76CEA-A8AB-4F1C-921D-E703ABE41A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Management </a:t>
            </a:r>
            <a:r>
              <a:rPr lang="en-US" dirty="0" smtClean="0"/>
              <a:t>Console</a:t>
            </a:r>
            <a:br>
              <a:rPr lang="en-US" dirty="0" smtClean="0"/>
            </a:br>
            <a:r>
              <a:rPr lang="en-US" dirty="0" smtClean="0"/>
              <a:t>Event Viewer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A812F57-8A57-486D-9940-E654545E9D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070358" cy="50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Services </a:t>
            </a:r>
          </a:p>
          <a:p>
            <a:pPr lvl="1"/>
            <a:r>
              <a:rPr lang="en-US" smtClean="0"/>
              <a:t>Type of Windows application that runs in the background without user interaction</a:t>
            </a:r>
          </a:p>
          <a:p>
            <a:pPr lvl="1"/>
            <a:r>
              <a:rPr lang="en-US" smtClean="0"/>
              <a:t>Typically perform tasks for other software applications</a:t>
            </a:r>
          </a:p>
          <a:p>
            <a:pPr lvl="2"/>
            <a:r>
              <a:rPr lang="en-US" smtClean="0"/>
              <a:t>Or perform housekeeping tasks for Windows 7</a:t>
            </a:r>
          </a:p>
          <a:p>
            <a:r>
              <a:rPr lang="en-US" smtClean="0"/>
              <a:t>Services administrative tool</a:t>
            </a:r>
          </a:p>
          <a:p>
            <a:pPr lvl="1"/>
            <a:r>
              <a:rPr lang="en-US" smtClean="0"/>
              <a:t>Used to manage Windows 7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24E8-FF69-4F05-934A-61E250C4BF4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(cont'd.)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mtClean="0"/>
              <a:t>Service information</a:t>
            </a:r>
          </a:p>
          <a:p>
            <a:pPr lvl="1"/>
            <a:r>
              <a:rPr lang="en-US" smtClean="0"/>
              <a:t>Name</a:t>
            </a:r>
          </a:p>
          <a:p>
            <a:pPr lvl="1"/>
            <a:r>
              <a:rPr lang="en-US" smtClean="0"/>
              <a:t>Description</a:t>
            </a:r>
          </a:p>
          <a:p>
            <a:pPr lvl="1"/>
            <a:r>
              <a:rPr lang="en-US" smtClean="0"/>
              <a:t>Status</a:t>
            </a:r>
          </a:p>
          <a:p>
            <a:pPr lvl="1"/>
            <a:r>
              <a:rPr lang="en-US" smtClean="0"/>
              <a:t>Startup Type</a:t>
            </a:r>
          </a:p>
          <a:p>
            <a:pPr lvl="1"/>
            <a:r>
              <a:rPr lang="en-US" smtClean="0"/>
              <a:t>Log On As</a:t>
            </a:r>
          </a:p>
          <a:p>
            <a:r>
              <a:rPr lang="en-US" smtClean="0"/>
              <a:t>Properties of a service</a:t>
            </a:r>
          </a:p>
          <a:p>
            <a:pPr lvl="1"/>
            <a:r>
              <a:rPr lang="en-US" smtClean="0"/>
              <a:t>General</a:t>
            </a:r>
          </a:p>
          <a:p>
            <a:pPr lvl="1"/>
            <a:r>
              <a:rPr lang="en-US" smtClean="0"/>
              <a:t>Log On</a:t>
            </a:r>
          </a:p>
          <a:p>
            <a:pPr lvl="1"/>
            <a:r>
              <a:rPr lang="en-US" smtClean="0"/>
              <a:t>Recovery</a:t>
            </a:r>
          </a:p>
          <a:p>
            <a:pPr lvl="1"/>
            <a:r>
              <a:rPr lang="en-US" smtClean="0"/>
              <a:t>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678FB-AD01-4BD5-9415-8C1EDD43F8D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dirty="0" smtClean="0"/>
              <a:t>Screen</a:t>
            </a:r>
            <a:endParaRPr lang="en-US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F51A2FB-B12E-4552-9075-2C77B89CDA6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6" y="1524000"/>
            <a:ext cx="7100202" cy="5196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supports a wide variety of internal and external hardware components</a:t>
            </a:r>
          </a:p>
          <a:p>
            <a:r>
              <a:rPr lang="en-US" smtClean="0"/>
              <a:t>Windows 7 requires device drivers to manage and communicate with hardware components</a:t>
            </a:r>
          </a:p>
          <a:p>
            <a:r>
              <a:rPr lang="en-US" smtClean="0"/>
              <a:t>Windows 7 Compatibility Center</a:t>
            </a:r>
          </a:p>
          <a:p>
            <a:pPr lvl="1"/>
            <a:r>
              <a:rPr lang="en-US" smtClean="0"/>
              <a:t>List of software or hardware and associated device drivers that have been tested with Windows 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30BF-D598-49EA-AC0F-BD2C6342E59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Panel Overview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EF7A3F5-579E-4ECF-947C-8060F2C7BF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91" y="1600200"/>
            <a:ext cx="6176075" cy="4633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drivers</a:t>
            </a:r>
          </a:p>
          <a:p>
            <a:pPr lvl="1"/>
            <a:r>
              <a:rPr lang="en-US" smtClean="0"/>
              <a:t>Allow Windows 7 to properly communicate with and use the functionality of a device</a:t>
            </a:r>
          </a:p>
          <a:p>
            <a:pPr lvl="1"/>
            <a:r>
              <a:rPr lang="en-US" smtClean="0"/>
              <a:t>Act as an intermediary between a hardware component and an operating system</a:t>
            </a:r>
          </a:p>
          <a:p>
            <a:pPr lvl="1"/>
            <a:r>
              <a:rPr lang="en-US" smtClean="0"/>
              <a:t>Contain the instructions on how to use the full capabilities of a device properly</a:t>
            </a:r>
          </a:p>
          <a:p>
            <a:r>
              <a:rPr lang="en-US" smtClean="0"/>
              <a:t>In some cases, a device driver not specifically designed for a hardware component may allow that component to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6EB7B-1DE0-49A0-912F-D27EC3A2C5F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 Compatibility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device drivers for previous versions of Windows do not work properly with Windows 7</a:t>
            </a:r>
          </a:p>
          <a:p>
            <a:r>
              <a:rPr lang="en-US" smtClean="0"/>
              <a:t>Potential compatibility issues</a:t>
            </a:r>
          </a:p>
          <a:p>
            <a:pPr lvl="1"/>
            <a:r>
              <a:rPr lang="en-US" smtClean="0"/>
              <a:t>64-bit version of Windows 7 requires 64-bit drivers</a:t>
            </a:r>
          </a:p>
          <a:p>
            <a:pPr lvl="1"/>
            <a:r>
              <a:rPr lang="en-US" smtClean="0"/>
              <a:t>All driver files referenced in an INF file must be part of the driver installation package</a:t>
            </a:r>
          </a:p>
          <a:p>
            <a:pPr lvl="1"/>
            <a:r>
              <a:rPr lang="en-US" smtClean="0"/>
              <a:t>Installers cannot display a user interface during installation</a:t>
            </a:r>
          </a:p>
          <a:p>
            <a:pPr lvl="1"/>
            <a:r>
              <a:rPr lang="en-US" smtClean="0"/>
              <a:t>Digital signatures are required for 64-bit drivers that run in kernel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35FF0-D65C-484A-A3BE-2464E46D2FF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 Compatibility (cont'd.)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Potential compatibility issues (cont'd.)</a:t>
            </a:r>
          </a:p>
          <a:p>
            <a:pPr lvl="1"/>
            <a:r>
              <a:rPr lang="en-US" smtClean="0"/>
              <a:t>Driver user interfaces may not appear properly</a:t>
            </a:r>
          </a:p>
          <a:p>
            <a:pPr lvl="1"/>
            <a:r>
              <a:rPr lang="en-US" smtClean="0"/>
              <a:t>Registry management changes for 64-bit Windows 7 may prevent drivers from updating settings properly</a:t>
            </a:r>
          </a:p>
          <a:p>
            <a:pPr lvl="1"/>
            <a:r>
              <a:rPr lang="en-US" smtClean="0"/>
              <a:t>Video drivers written for Windows 2000 or Windows XP cannot support the new Aero Glass interface</a:t>
            </a:r>
          </a:p>
          <a:p>
            <a:pPr lvl="1"/>
            <a:r>
              <a:rPr lang="en-US" smtClean="0"/>
              <a:t>Windows 7 uses the NDIS 6.20 interface for network devices</a:t>
            </a:r>
          </a:p>
          <a:p>
            <a:pPr lvl="1"/>
            <a:r>
              <a:rPr lang="en-US" smtClean="0"/>
              <a:t>Kernel mode printer drivers cannot be used in Windows 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FEF1-50F0-4395-8121-6F4B8C43BE4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Manager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Manager</a:t>
            </a:r>
          </a:p>
          <a:p>
            <a:pPr lvl="1"/>
            <a:r>
              <a:rPr lang="en-US" smtClean="0"/>
              <a:t>Primary tool for managing device drivers</a:t>
            </a:r>
          </a:p>
          <a:p>
            <a:pPr lvl="1"/>
            <a:r>
              <a:rPr lang="en-US" smtClean="0"/>
              <a:t>View and modify hardware device properties</a:t>
            </a:r>
          </a:p>
          <a:p>
            <a:r>
              <a:rPr lang="en-US" smtClean="0"/>
              <a:t>Tasks performed with Device Manager include:</a:t>
            </a:r>
          </a:p>
          <a:p>
            <a:pPr lvl="1"/>
            <a:r>
              <a:rPr lang="en-US" smtClean="0"/>
              <a:t>Determining if installed hardware is functioning correctly</a:t>
            </a:r>
          </a:p>
          <a:p>
            <a:pPr lvl="1"/>
            <a:r>
              <a:rPr lang="en-US" smtClean="0"/>
              <a:t>Viewing and changing hardware resource settings</a:t>
            </a:r>
          </a:p>
          <a:p>
            <a:pPr lvl="1"/>
            <a:r>
              <a:rPr lang="en-US" smtClean="0"/>
              <a:t>Determining and changing the drivers used by a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621CD-C828-4AE4-9D77-235FB70EC1D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Manager (cont'd.)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Tasks performed with Device Manager include (cont'd.):</a:t>
            </a:r>
          </a:p>
          <a:p>
            <a:pPr lvl="1"/>
            <a:r>
              <a:rPr lang="en-US" smtClean="0"/>
              <a:t>Enabling, disabling, and uninstalling devices</a:t>
            </a:r>
          </a:p>
          <a:p>
            <a:pPr lvl="1"/>
            <a:r>
              <a:rPr lang="en-US" smtClean="0"/>
              <a:t>Configuring advanced settings for devices</a:t>
            </a:r>
          </a:p>
          <a:p>
            <a:pPr lvl="1"/>
            <a:r>
              <a:rPr lang="en-US" smtClean="0"/>
              <a:t>Viewing and printing summary information about installed devices</a:t>
            </a:r>
          </a:p>
          <a:p>
            <a:r>
              <a:rPr lang="en-US" smtClean="0"/>
              <a:t>After installing Windows 7</a:t>
            </a:r>
          </a:p>
          <a:p>
            <a:pPr lvl="1"/>
            <a:r>
              <a:rPr lang="en-US" smtClean="0"/>
              <a:t>Use Device Manager to confirm that all devices are working properly</a:t>
            </a:r>
          </a:p>
          <a:p>
            <a:r>
              <a:rPr lang="en-US" smtClean="0"/>
              <a:t>You can install an updated device driver from the Driver tab in the Device Properties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1257E-BD86-45C0-A059-8C55B62B7EC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Manager </a:t>
            </a:r>
            <a:r>
              <a:rPr lang="en-US" dirty="0" smtClean="0"/>
              <a:t>Main Screen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B49F797-2DA4-4FD4-B271-450FE8DB63D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24856" cy="5093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Dialog Box (Drives Tab)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6F2077F3-B258-4317-8E61-D655ABF1906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538312" cy="5058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 Signing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Windows 7 uses file signatures on system files to ensure system stability</a:t>
            </a:r>
          </a:p>
          <a:p>
            <a:r>
              <a:rPr lang="en-US" dirty="0" smtClean="0"/>
              <a:t>Device driver signing</a:t>
            </a:r>
          </a:p>
          <a:p>
            <a:pPr lvl="1"/>
            <a:r>
              <a:rPr lang="en-US" dirty="0" smtClean="0"/>
              <a:t>Ensures that a driver for a specific hardware component has been verified by Microsoft</a:t>
            </a:r>
          </a:p>
          <a:p>
            <a:pPr lvl="2"/>
            <a:r>
              <a:rPr lang="en-US" dirty="0" smtClean="0"/>
              <a:t>From a known software publisher</a:t>
            </a:r>
          </a:p>
          <a:p>
            <a:pPr lvl="1"/>
            <a:r>
              <a:rPr lang="en-US" dirty="0" smtClean="0"/>
              <a:t>Ensures that the device driver has not been modified in any way since it was </a:t>
            </a:r>
            <a:r>
              <a:rPr lang="en-US" dirty="0" smtClean="0"/>
              <a:t>signed</a:t>
            </a:r>
          </a:p>
          <a:p>
            <a:r>
              <a:rPr lang="en-US" dirty="0"/>
              <a:t>Installing an unsigned driver generates the following messages:</a:t>
            </a:r>
          </a:p>
          <a:p>
            <a:pPr lvl="1"/>
            <a:r>
              <a:rPr lang="en-US" dirty="0"/>
              <a:t>Windows can’t verify the publisher of this driver software</a:t>
            </a:r>
          </a:p>
          <a:p>
            <a:pPr lvl="1"/>
            <a:r>
              <a:rPr lang="en-US" dirty="0"/>
              <a:t>This driver software has been altered</a:t>
            </a:r>
          </a:p>
          <a:p>
            <a:pPr lvl="1"/>
            <a:r>
              <a:rPr lang="en-US" dirty="0"/>
              <a:t>Windows cannot install this driver software</a:t>
            </a:r>
          </a:p>
          <a:p>
            <a:r>
              <a:rPr lang="en-US" dirty="0"/>
              <a:t>File Signature Verification utility</a:t>
            </a:r>
          </a:p>
          <a:p>
            <a:pPr lvl="1"/>
            <a:r>
              <a:rPr lang="en-US" dirty="0"/>
              <a:t>Verify that existing drivers and system files are signed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AF955-F36D-4914-9FF5-E29EC0117FC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Component Installation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are assigned resource settings</a:t>
            </a:r>
          </a:p>
          <a:p>
            <a:pPr lvl="1"/>
            <a:r>
              <a:rPr lang="en-US" dirty="0" smtClean="0"/>
              <a:t>Allow them to access the system processor and memory in different ways</a:t>
            </a:r>
          </a:p>
          <a:p>
            <a:r>
              <a:rPr lang="en-US" dirty="0" smtClean="0"/>
              <a:t>Four main resources</a:t>
            </a:r>
          </a:p>
          <a:p>
            <a:pPr lvl="1"/>
            <a:r>
              <a:rPr lang="en-US" dirty="0"/>
              <a:t>Interrupt request (IRQ) lines</a:t>
            </a:r>
          </a:p>
          <a:p>
            <a:pPr lvl="1"/>
            <a:r>
              <a:rPr lang="en-US" dirty="0"/>
              <a:t>Input/output (I/O) ranges</a:t>
            </a:r>
          </a:p>
          <a:p>
            <a:pPr lvl="1"/>
            <a:r>
              <a:rPr lang="en-US" dirty="0" smtClean="0"/>
              <a:t>Direct memory access (DMA) channels</a:t>
            </a:r>
          </a:p>
          <a:p>
            <a:pPr lvl="1"/>
            <a:r>
              <a:rPr lang="en-US" dirty="0" smtClean="0"/>
              <a:t>Memory address ranges</a:t>
            </a:r>
          </a:p>
          <a:p>
            <a:r>
              <a:rPr lang="en-US" dirty="0" smtClean="0"/>
              <a:t>Windows 7 no longer supports legacy Industry Standard Architecture (ISA)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E4E68-DC20-4717-92D9-4142E61BC4A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Hardware Component Installation (cont'd.)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Peripheral Component Interface (PCI) devices support plug and play</a:t>
            </a:r>
          </a:p>
          <a:p>
            <a:pPr lvl="1"/>
            <a:r>
              <a:rPr lang="en-US" smtClean="0"/>
              <a:t>Which automatically assigns resources to devices</a:t>
            </a:r>
          </a:p>
          <a:p>
            <a:r>
              <a:rPr lang="en-US" smtClean="0"/>
              <a:t>Universal Serial Bus (USB) devices are also plug and 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E90C-5C5F-4FA3-83CA-D59AC291DA1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Panel Overview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A533D99-4D74-431A-811B-D3C55DFDEE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176075" cy="4633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Management</a:t>
            </a:r>
          </a:p>
        </p:txBody>
      </p:sp>
      <p:sp>
        <p:nvSpPr>
          <p:cNvPr id="563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Minimizing power usage is driven by both cost and environmental factors</a:t>
            </a:r>
          </a:p>
          <a:p>
            <a:r>
              <a:rPr lang="en-US" smtClean="0"/>
              <a:t>Windows 7 has a power management structure introduced in Windows Vista</a:t>
            </a:r>
          </a:p>
          <a:p>
            <a:pPr lvl="1"/>
            <a:r>
              <a:rPr lang="en-US" smtClean="0"/>
              <a:t>Relies on power management capabilities built into a computer to perform power management</a:t>
            </a:r>
          </a:p>
          <a:p>
            <a:r>
              <a:rPr lang="en-US" smtClean="0"/>
              <a:t>Advanced Configuration and Power Interface (ACPI) standard</a:t>
            </a:r>
          </a:p>
          <a:p>
            <a:pPr lvl="1"/>
            <a:r>
              <a:rPr lang="en-US" smtClean="0"/>
              <a:t>Defines power states for global power management and individual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0108-4F37-43EB-B74B-37F453E7DE1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ACPI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9EC6BA1-BF7E-43F2-B6EB-49083EE9061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428750"/>
            <a:ext cx="5397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838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137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Sleep Mode in Windows 7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Previous versions of Windows had two sleep states</a:t>
            </a:r>
          </a:p>
          <a:p>
            <a:pPr lvl="1"/>
            <a:r>
              <a:rPr lang="en-US" smtClean="0"/>
              <a:t>Standby put the computer in the S3 state</a:t>
            </a:r>
          </a:p>
          <a:p>
            <a:pPr lvl="1"/>
            <a:r>
              <a:rPr lang="en-US" smtClean="0"/>
              <a:t>Hibernate put the computer in the S4 state</a:t>
            </a:r>
          </a:p>
          <a:p>
            <a:r>
              <a:rPr lang="en-US" smtClean="0"/>
              <a:t>Windows 7 uses a combination of the S3 and S4 states called hybrid sleep</a:t>
            </a:r>
          </a:p>
          <a:p>
            <a:pPr lvl="1"/>
            <a:r>
              <a:rPr lang="en-US" smtClean="0"/>
              <a:t>Saves memory to disk when entering the S3 state</a:t>
            </a:r>
          </a:p>
          <a:p>
            <a:r>
              <a:rPr lang="en-US" smtClean="0"/>
              <a:t>Hybrid sleep advantages:</a:t>
            </a:r>
          </a:p>
          <a:p>
            <a:pPr lvl="1"/>
            <a:r>
              <a:rPr lang="en-US" smtClean="0"/>
              <a:t>If power is lost in the S3 state, the computer can recover from the S4 state on reboot</a:t>
            </a:r>
          </a:p>
          <a:p>
            <a:pPr lvl="1"/>
            <a:r>
              <a:rPr lang="en-US" smtClean="0"/>
              <a:t>Eliminates the requirement to leave Standby mode to enter hibernation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634D5-E67E-4AB9-B070-914CA7B325B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Sleep Mode in Windows 7 </a:t>
            </a:r>
            <a:r>
              <a:rPr lang="es-EC" smtClean="0"/>
              <a:t>(cont'd.)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enhancements to power management</a:t>
            </a:r>
          </a:p>
          <a:p>
            <a:pPr lvl="1"/>
            <a:r>
              <a:rPr lang="en-US" dirty="0" smtClean="0"/>
              <a:t>Resume from S3 state in less than 3 seconds</a:t>
            </a:r>
          </a:p>
          <a:p>
            <a:pPr lvl="1"/>
            <a:r>
              <a:rPr lang="en-US" dirty="0" smtClean="0"/>
              <a:t>Resume from S4 state in less than 10 seconds</a:t>
            </a:r>
          </a:p>
          <a:p>
            <a:pPr lvl="1"/>
            <a:r>
              <a:rPr lang="en-US" dirty="0" smtClean="0"/>
              <a:t>Updated USB hub driver that initializes faster</a:t>
            </a:r>
          </a:p>
          <a:p>
            <a:pPr lvl="1"/>
            <a:r>
              <a:rPr lang="en-US" dirty="0" smtClean="0"/>
              <a:t>Optimized use of processor power management</a:t>
            </a:r>
          </a:p>
          <a:p>
            <a:pPr lvl="1"/>
            <a:r>
              <a:rPr lang="en-US" dirty="0" smtClean="0"/>
              <a:t>Support for additional devices such as graphics cards and wireless network cards</a:t>
            </a:r>
          </a:p>
          <a:p>
            <a:pPr lvl="1"/>
            <a:r>
              <a:rPr lang="en-US" dirty="0" smtClean="0"/>
              <a:t>Support for screen brightness in policies</a:t>
            </a:r>
          </a:p>
          <a:p>
            <a:pPr lvl="1"/>
            <a:r>
              <a:rPr lang="en-US" dirty="0" smtClean="0"/>
              <a:t>Enhanced hard drive management by extending the time a hard drive is </a:t>
            </a:r>
            <a:r>
              <a:rPr lang="en-US" dirty="0" smtClean="0"/>
              <a:t>off</a:t>
            </a:r>
          </a:p>
          <a:p>
            <a:pPr lvl="1"/>
            <a:r>
              <a:rPr lang="en-US" dirty="0"/>
              <a:t>Closing a laptop case can trigger sleep mode</a:t>
            </a:r>
          </a:p>
          <a:p>
            <a:pPr lvl="1"/>
            <a:r>
              <a:rPr lang="en-US" dirty="0"/>
              <a:t>Sleep mode as default shutdown option to speed startup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69FA2-B1A8-4713-AF65-805AF26CFBA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286F826-37D3-4773-9971-40DA7465865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284413"/>
            <a:ext cx="79359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4311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page 138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Away Mode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Computers in Away Mode are in the S0 state</a:t>
            </a:r>
          </a:p>
          <a:p>
            <a:pPr lvl="1"/>
            <a:r>
              <a:rPr lang="en-US" smtClean="0"/>
              <a:t>Computer looks and sounds like it is off</a:t>
            </a:r>
          </a:p>
          <a:p>
            <a:r>
              <a:rPr lang="en-US" smtClean="0"/>
              <a:t>Maximizes all of the device level power savings</a:t>
            </a:r>
          </a:p>
          <a:p>
            <a:pPr lvl="1"/>
            <a:r>
              <a:rPr lang="en-US" smtClean="0"/>
              <a:t>While continuing to work in the background if required</a:t>
            </a:r>
          </a:p>
          <a:p>
            <a:r>
              <a:rPr lang="en-US" smtClean="0"/>
              <a:t>Characteristics</a:t>
            </a:r>
          </a:p>
          <a:p>
            <a:pPr lvl="1"/>
            <a:r>
              <a:rPr lang="en-US" smtClean="0"/>
              <a:t>Video is blanked</a:t>
            </a:r>
          </a:p>
          <a:p>
            <a:pPr lvl="1"/>
            <a:r>
              <a:rPr lang="en-US" smtClean="0"/>
              <a:t>Audio is muted</a:t>
            </a:r>
          </a:p>
          <a:p>
            <a:pPr lvl="1"/>
            <a:r>
              <a:rPr lang="en-US" smtClean="0"/>
              <a:t>Keyboard and mouse input is filtered out</a:t>
            </a:r>
          </a:p>
          <a:p>
            <a:pPr lvl="1"/>
            <a:r>
              <a:rPr lang="en-US" smtClean="0"/>
              <a:t>S0 power state</a:t>
            </a:r>
          </a:p>
          <a:p>
            <a:pPr lvl="1"/>
            <a:r>
              <a:rPr lang="en-US" smtClean="0"/>
              <a:t>May still idle to sleep based on the power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B359C-7D35-40A2-854F-572514B5E6B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dirty="0" smtClean="0"/>
              <a:t>Windows 7 has an entirely new system for graphics presentation</a:t>
            </a:r>
          </a:p>
          <a:p>
            <a:r>
              <a:rPr lang="en-US" dirty="0" smtClean="0"/>
              <a:t>Aero Glass interface requires a display driver that supports:</a:t>
            </a:r>
          </a:p>
          <a:p>
            <a:pPr lvl="1"/>
            <a:r>
              <a:rPr lang="en-US" dirty="0" smtClean="0"/>
              <a:t>Windows Display Driver Model (WDDM)</a:t>
            </a:r>
          </a:p>
          <a:p>
            <a:pPr lvl="1"/>
            <a:r>
              <a:rPr lang="en-US" dirty="0" smtClean="0"/>
              <a:t>Minimum of DirectX 9.0</a:t>
            </a:r>
            <a:endParaRPr lang="en-US" dirty="0" smtClean="0"/>
          </a:p>
          <a:p>
            <a:r>
              <a:rPr lang="en-US" dirty="0" smtClean="0"/>
              <a:t>In addition to transparency of windows, Aero Glass provides:</a:t>
            </a:r>
          </a:p>
          <a:p>
            <a:pPr lvl="1"/>
            <a:r>
              <a:rPr lang="en-US" dirty="0" smtClean="0"/>
              <a:t>Live taskbar thumbnails</a:t>
            </a:r>
          </a:p>
          <a:p>
            <a:pPr lvl="1"/>
            <a:r>
              <a:rPr lang="en-US" dirty="0" smtClean="0"/>
              <a:t>Windows Flip</a:t>
            </a:r>
          </a:p>
          <a:p>
            <a:pPr lvl="1"/>
            <a:r>
              <a:rPr lang="en-US" dirty="0" smtClean="0"/>
              <a:t>Windows Flip 3D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0F50D-0F8A-4FCF-BA72-9DBD3C08BE1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Settings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you to configure the screen resolution and color depth for your display</a:t>
            </a:r>
          </a:p>
          <a:p>
            <a:pPr lvl="1"/>
            <a:r>
              <a:rPr lang="en-US" smtClean="0"/>
              <a:t>Other more complex options such as screen refresh rate are available in the Advanced Settings</a:t>
            </a:r>
          </a:p>
          <a:p>
            <a:r>
              <a:rPr lang="en-US" smtClean="0"/>
              <a:t>Screen resolution</a:t>
            </a:r>
          </a:p>
          <a:p>
            <a:pPr lvl="1"/>
            <a:r>
              <a:rPr lang="en-US" smtClean="0"/>
              <a:t>Number of pixels that are displayed</a:t>
            </a:r>
          </a:p>
          <a:p>
            <a:r>
              <a:rPr lang="en-US" smtClean="0"/>
              <a:t>Color depth</a:t>
            </a:r>
          </a:p>
          <a:p>
            <a:pPr lvl="1"/>
            <a:r>
              <a:rPr lang="en-US" smtClean="0"/>
              <a:t>Indicates how many bits of information are used to store color information about each pixel in the display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14143-63C4-4CB6-851D-93C528BEDF8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Settings </a:t>
            </a:r>
            <a:r>
              <a:rPr lang="en-US" dirty="0" smtClean="0"/>
              <a:t>Screen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359401A-F47C-4F3A-9710-5117C1DFE1D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6110"/>
            <a:ext cx="6592019" cy="4823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Effects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6256AB0-8409-44F7-8771-A3222AE36DA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3575619" cy="5126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and Security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range of applets for managing Windows 7</a:t>
            </a:r>
          </a:p>
          <a:p>
            <a:r>
              <a:rPr lang="en-US" dirty="0" smtClean="0"/>
              <a:t>Applets include:</a:t>
            </a:r>
          </a:p>
          <a:p>
            <a:pPr lvl="1"/>
            <a:r>
              <a:rPr lang="en-US" dirty="0" smtClean="0"/>
              <a:t>Action Center</a:t>
            </a:r>
          </a:p>
          <a:p>
            <a:pPr lvl="1"/>
            <a:r>
              <a:rPr lang="en-US" dirty="0" smtClean="0"/>
              <a:t>Windows Firewall (covered in chapter 8)</a:t>
            </a:r>
          </a:p>
          <a:p>
            <a:pPr lvl="1"/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Windows Update (covered in chapter 7)</a:t>
            </a:r>
          </a:p>
          <a:p>
            <a:pPr lvl="1"/>
            <a:r>
              <a:rPr lang="en-US" dirty="0" smtClean="0"/>
              <a:t>Power Options</a:t>
            </a:r>
          </a:p>
          <a:p>
            <a:pPr lvl="1"/>
            <a:r>
              <a:rPr lang="en-US" dirty="0" smtClean="0"/>
              <a:t>Backup and Restore (covered in chapter 12)</a:t>
            </a:r>
          </a:p>
          <a:p>
            <a:pPr lvl="1"/>
            <a:r>
              <a:rPr lang="en-US" dirty="0" err="1" smtClean="0"/>
              <a:t>BitLocker</a:t>
            </a:r>
            <a:r>
              <a:rPr lang="en-US" dirty="0" smtClean="0"/>
              <a:t> Drive </a:t>
            </a:r>
            <a:r>
              <a:rPr lang="en-US" dirty="0"/>
              <a:t>Encryption (covered in chapter 7)</a:t>
            </a:r>
            <a:endParaRPr lang="en-US" dirty="0" smtClean="0"/>
          </a:p>
          <a:p>
            <a:pPr lvl="1"/>
            <a:r>
              <a:rPr lang="en-US" dirty="0" smtClean="0"/>
              <a:t>Administrative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394DC-E0DA-4D8D-8225-CB6E6FD2D7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Personalization applet</a:t>
            </a:r>
          </a:p>
          <a:p>
            <a:pPr lvl="1"/>
            <a:r>
              <a:rPr lang="en-US" smtClean="0"/>
              <a:t>Lets you select from several predefined color themes</a:t>
            </a:r>
          </a:p>
          <a:p>
            <a:pPr lvl="2"/>
            <a:r>
              <a:rPr lang="en-US" smtClean="0"/>
              <a:t>Controls the color of windows, backgrounds, sounds and screen saver</a:t>
            </a:r>
          </a:p>
          <a:p>
            <a:r>
              <a:rPr lang="en-US" smtClean="0"/>
              <a:t>Some of the themes are high contrast to help people with visual impairments see information better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55B8-B66A-4977-9520-71C15E87160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Backgrounds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Personalizing the desktop background</a:t>
            </a:r>
          </a:p>
          <a:p>
            <a:pPr lvl="1"/>
            <a:r>
              <a:rPr lang="en-US" smtClean="0"/>
              <a:t>One of the most common actions users want to perform when receiving a new computer</a:t>
            </a:r>
          </a:p>
          <a:p>
            <a:r>
              <a:rPr lang="en-US" smtClean="0"/>
              <a:t>Windows 7 comes with a number of desktop backgrounds for you to choose from</a:t>
            </a:r>
          </a:p>
          <a:p>
            <a:r>
              <a:rPr lang="en-US" smtClean="0"/>
              <a:t>When you select a desktop background</a:t>
            </a:r>
          </a:p>
          <a:p>
            <a:pPr lvl="1"/>
            <a:r>
              <a:rPr lang="en-US" smtClean="0"/>
              <a:t>Must also select how graphic is laid out on the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32FFE-6BF2-4FAC-95B6-4496B857899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 Savers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 savers were used to prevent screen burn in</a:t>
            </a:r>
          </a:p>
          <a:p>
            <a:pPr lvl="1"/>
            <a:r>
              <a:rPr lang="en-US" smtClean="0"/>
              <a:t>Now a security mechanism for locking a computer</a:t>
            </a:r>
          </a:p>
          <a:p>
            <a:r>
              <a:rPr lang="en-US" smtClean="0"/>
              <a:t>To increase security</a:t>
            </a:r>
          </a:p>
          <a:p>
            <a:pPr lvl="1"/>
            <a:r>
              <a:rPr lang="en-US" smtClean="0"/>
              <a:t>Enable the On resume, display logon screen 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7A8E0-E1A2-4224-BFEB-C5FC2A3BB0E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Monitors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supports multiple monitors attached to a single computer</a:t>
            </a:r>
          </a:p>
          <a:p>
            <a:r>
              <a:rPr lang="en-US" smtClean="0"/>
              <a:t>Options</a:t>
            </a:r>
          </a:p>
          <a:p>
            <a:pPr lvl="1"/>
            <a:r>
              <a:rPr lang="en-US" smtClean="0"/>
              <a:t>Mirrored</a:t>
            </a:r>
          </a:p>
          <a:p>
            <a:pPr lvl="1"/>
            <a:r>
              <a:rPr lang="en-US" smtClean="0"/>
              <a:t>Extended</a:t>
            </a:r>
          </a:p>
          <a:p>
            <a:pPr lvl="1"/>
            <a:r>
              <a:rPr lang="en-US" smtClean="0"/>
              <a:t>External display 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8927-E26D-47C8-B4FA-91F2FC19257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Scheduler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you to be proactive about computer maintenance</a:t>
            </a:r>
          </a:p>
          <a:p>
            <a:r>
              <a:rPr lang="en-US" smtClean="0"/>
              <a:t>Many Windows maintenance tasks are now performed automatically by the Task Scheduler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63E41-478B-41D1-9B18-824D8C1AC82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EE184EE-552A-41E7-A69A-0ADC3D23675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363"/>
            <a:ext cx="524827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143000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found on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page 148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Control Panel is a central location for management utilities</a:t>
            </a:r>
          </a:p>
          <a:p>
            <a:r>
              <a:rPr lang="en-US" smtClean="0"/>
              <a:t>Administrative Tools is a collection of system maintenance utilities</a:t>
            </a:r>
          </a:p>
          <a:p>
            <a:r>
              <a:rPr lang="en-US" smtClean="0"/>
              <a:t>Windows 7 uses device drivers to properly communicate with various hardware components</a:t>
            </a:r>
          </a:p>
          <a:p>
            <a:r>
              <a:rPr lang="en-US" smtClean="0"/>
              <a:t>Device Manager is the MMC snap-in that is used to manage device drivers and hardware components</a:t>
            </a:r>
          </a:p>
          <a:p>
            <a:r>
              <a:rPr lang="en-US" smtClean="0"/>
              <a:t>Windows 7 will allow 32-bit systems to install unsigned device 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27B48-4AFE-4E0F-B361-1989CC71F23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Enhanced Power Management in Windows 7</a:t>
            </a:r>
          </a:p>
          <a:p>
            <a:pPr lvl="1"/>
            <a:r>
              <a:rPr lang="en-US" smtClean="0"/>
              <a:t>Sleep feature easier to use</a:t>
            </a:r>
          </a:p>
          <a:p>
            <a:r>
              <a:rPr lang="en-US" smtClean="0"/>
              <a:t>For Aero Glass interface, you need a video card and video driver that support the WDDM and DirectX 9.0c</a:t>
            </a:r>
          </a:p>
          <a:p>
            <a:r>
              <a:rPr lang="en-US" smtClean="0"/>
              <a:t>Display can be customized by controlling the display resolution, color depth, and refresh rate</a:t>
            </a:r>
          </a:p>
          <a:p>
            <a:r>
              <a:rPr lang="en-US" smtClean="0"/>
              <a:t>Enhanced Task Scheduler with security improvements for credentials, improved logging, and expanded triggers for starting tasks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4891C-BC83-4595-AB27-E7C481A74F6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Center Applet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7476A02-9A8E-4C17-B466-938A1630FA1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7" y="1600200"/>
            <a:ext cx="6176075" cy="4633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Applet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1D468BD-80EB-4970-A978-933EC8AAFB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176075" cy="4858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and Internet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Applets for configuring network communication</a:t>
            </a:r>
          </a:p>
          <a:p>
            <a:r>
              <a:rPr lang="en-US" dirty="0" smtClean="0"/>
              <a:t>Applets include:</a:t>
            </a:r>
          </a:p>
          <a:p>
            <a:pPr lvl="1"/>
            <a:r>
              <a:rPr lang="en-US" dirty="0" smtClean="0"/>
              <a:t>Network and Sharing Center (covered in chapter 8)</a:t>
            </a:r>
          </a:p>
          <a:p>
            <a:pPr lvl="1"/>
            <a:r>
              <a:rPr lang="en-US" dirty="0" err="1"/>
              <a:t>HomeGroup</a:t>
            </a:r>
            <a:r>
              <a:rPr lang="en-US" dirty="0"/>
              <a:t> (covered in chapter 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Internet Options (covered in chapter 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31C7-1727-42F6-9430-293D7C46C3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On-screen Show (4:3)</PresentationFormat>
  <Paragraphs>520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Times New Roman</vt:lpstr>
      <vt:lpstr>3_Default Design</vt:lpstr>
      <vt:lpstr>Clarity</vt:lpstr>
      <vt:lpstr>MCSE Guide to Microsoft Windows 7</vt:lpstr>
      <vt:lpstr>Objectives</vt:lpstr>
      <vt:lpstr>Control Panel Overview</vt:lpstr>
      <vt:lpstr>Control Panel Overview (cont'd.)</vt:lpstr>
      <vt:lpstr>Control Panel Overview (cont'd.)</vt:lpstr>
      <vt:lpstr>System and Security</vt:lpstr>
      <vt:lpstr>Action Center Applet</vt:lpstr>
      <vt:lpstr>System Applet</vt:lpstr>
      <vt:lpstr>Network and Internet</vt:lpstr>
      <vt:lpstr>Network and Internet (cont'd.)</vt:lpstr>
      <vt:lpstr>Network and Sharing Center Screen</vt:lpstr>
      <vt:lpstr>Hardware and Sound</vt:lpstr>
      <vt:lpstr>Hardware and Sound Main Screen</vt:lpstr>
      <vt:lpstr>AutoPlay Screen</vt:lpstr>
      <vt:lpstr>Mobility Center Screen </vt:lpstr>
      <vt:lpstr>Programs</vt:lpstr>
      <vt:lpstr>Programs Main Screen</vt:lpstr>
      <vt:lpstr>Programs and Features Screen</vt:lpstr>
      <vt:lpstr>User Accounts and Family Safety</vt:lpstr>
      <vt:lpstr>User Accounts and Family Safety Main Screen</vt:lpstr>
      <vt:lpstr>Appearance and Personalization</vt:lpstr>
      <vt:lpstr>Appearance and Personalization Main Screen</vt:lpstr>
      <vt:lpstr>Clock, Language, and Region</vt:lpstr>
      <vt:lpstr>Clock, Language, and Region Main Screen</vt:lpstr>
      <vt:lpstr>Ease of Access</vt:lpstr>
      <vt:lpstr>Ease of Access Main Screen</vt:lpstr>
      <vt:lpstr>Administrative Tools</vt:lpstr>
      <vt:lpstr>Administrative Tools Main Screen</vt:lpstr>
      <vt:lpstr>Microsoft Management Console</vt:lpstr>
      <vt:lpstr>Microsoft Management Console (cont'd.)</vt:lpstr>
      <vt:lpstr>Microsoft Management Console (cont'd.)</vt:lpstr>
      <vt:lpstr>Microsoft Management Console (cont'd.)</vt:lpstr>
      <vt:lpstr>Computer Management</vt:lpstr>
      <vt:lpstr>Computer Management (cont'd.)</vt:lpstr>
      <vt:lpstr>Microsoft Management Console Event Viewer</vt:lpstr>
      <vt:lpstr>Services</vt:lpstr>
      <vt:lpstr>Services (cont'd.)</vt:lpstr>
      <vt:lpstr>Services Screen</vt:lpstr>
      <vt:lpstr>Hardware Management</vt:lpstr>
      <vt:lpstr>Device Drivers</vt:lpstr>
      <vt:lpstr>Device Driver Compatibility</vt:lpstr>
      <vt:lpstr>Device Driver Compatibility (cont'd.)</vt:lpstr>
      <vt:lpstr>Device Manager</vt:lpstr>
      <vt:lpstr>Device Manager (cont'd.)</vt:lpstr>
      <vt:lpstr>Device Manager Main Screen</vt:lpstr>
      <vt:lpstr>Device Dialog Box (Drives Tab)</vt:lpstr>
      <vt:lpstr>Device Driver Signing</vt:lpstr>
      <vt:lpstr>Hardware Component Installation</vt:lpstr>
      <vt:lpstr>Hardware Component Installation (cont'd.)</vt:lpstr>
      <vt:lpstr>Power Management</vt:lpstr>
      <vt:lpstr>ACPI States</vt:lpstr>
      <vt:lpstr>Sleep Mode in Windows 7</vt:lpstr>
      <vt:lpstr>Sleep Mode in Windows 7 (cont'd.)</vt:lpstr>
      <vt:lpstr>Power Plans</vt:lpstr>
      <vt:lpstr>Away Mode</vt:lpstr>
      <vt:lpstr>Display</vt:lpstr>
      <vt:lpstr>Display Settings</vt:lpstr>
      <vt:lpstr>Display Settings Screen</vt:lpstr>
      <vt:lpstr>Visual Effects</vt:lpstr>
      <vt:lpstr>Themes</vt:lpstr>
      <vt:lpstr>Desktop Backgrounds</vt:lpstr>
      <vt:lpstr>Screen Savers</vt:lpstr>
      <vt:lpstr>Multiple Monitors</vt:lpstr>
      <vt:lpstr>Task Scheduler</vt:lpstr>
      <vt:lpstr>PowerPoint Presentation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lastModifiedBy/>
  <cp:revision>906</cp:revision>
  <dcterms:created xsi:type="dcterms:W3CDTF">2002-09-27T23:29:22Z</dcterms:created>
  <dcterms:modified xsi:type="dcterms:W3CDTF">2013-12-31T17:29:49Z</dcterms:modified>
</cp:coreProperties>
</file>